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408587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37153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673123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654169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2483246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661587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624645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3957842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2420227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227525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C4A970B-D8E3-42A3-88CB-9712BDA75815}" type="datetimeFigureOut">
              <a:rPr lang="zh-CN" altLang="en-US" smtClean="0"/>
              <a:t>2021/7/29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4132105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A970B-D8E3-42A3-88CB-9712BDA75815}" type="datetimeFigureOut">
              <a:rPr lang="zh-CN" altLang="en-US" smtClean="0"/>
              <a:t>2021/7/29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B8E50A-ADCA-401E-92D3-28DE032EFF21}" type="slidenum">
              <a:rPr lang="zh-CN" altLang="en-US" smtClean="0"/>
              <a:t>‹#›</a:t>
            </a:fld>
            <a:endParaRPr lang="zh-CN" altLang="en-US"/>
          </a:p>
        </p:txBody>
      </p:sp>
    </p:spTree>
    <p:extLst>
      <p:ext uri="{BB962C8B-B14F-4D97-AF65-F5344CB8AC3E}">
        <p14:creationId xmlns:p14="http://schemas.microsoft.com/office/powerpoint/2010/main" val="3619670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组合 28"/>
          <p:cNvGrpSpPr/>
          <p:nvPr/>
        </p:nvGrpSpPr>
        <p:grpSpPr>
          <a:xfrm>
            <a:off x="217149" y="902626"/>
            <a:ext cx="5032147" cy="4460966"/>
            <a:chOff x="3343526" y="1137757"/>
            <a:chExt cx="5032147" cy="4460966"/>
          </a:xfrm>
        </p:grpSpPr>
        <p:sp>
          <p:nvSpPr>
            <p:cNvPr id="4" name="文本框 3"/>
            <p:cNvSpPr txBox="1"/>
            <p:nvPr/>
          </p:nvSpPr>
          <p:spPr>
            <a:xfrm>
              <a:off x="3932777" y="1137757"/>
              <a:ext cx="3647152" cy="369332"/>
            </a:xfrm>
            <a:prstGeom prst="rect">
              <a:avLst/>
            </a:prstGeom>
            <a:noFill/>
          </p:spPr>
          <p:txBody>
            <a:bodyPr wrap="none" rtlCol="0">
              <a:spAutoFit/>
            </a:bodyPr>
            <a:lstStyle/>
            <a:p>
              <a:pPr algn="ctr"/>
              <a:r>
                <a:rPr lang="zh-CN" altLang="en-US" dirty="0" smtClean="0">
                  <a:latin typeface="黑体" panose="02010609060101010101" pitchFamily="49" charset="-122"/>
                  <a:ea typeface="黑体" panose="02010609060101010101" pitchFamily="49" charset="-122"/>
                </a:rPr>
                <a:t>教学实验室仪器设备故障报修流程</a:t>
              </a:r>
              <a:endParaRPr lang="zh-CN" altLang="en-US" dirty="0">
                <a:latin typeface="黑体" panose="02010609060101010101" pitchFamily="49" charset="-122"/>
                <a:ea typeface="黑体" panose="02010609060101010101" pitchFamily="49" charset="-122"/>
              </a:endParaRPr>
            </a:p>
          </p:txBody>
        </p:sp>
        <p:sp>
          <p:nvSpPr>
            <p:cNvPr id="5" name="文本框 4"/>
            <p:cNvSpPr txBox="1"/>
            <p:nvPr/>
          </p:nvSpPr>
          <p:spPr>
            <a:xfrm>
              <a:off x="4308518" y="2663611"/>
              <a:ext cx="3074199" cy="369332"/>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zh-CN" altLang="en-US" dirty="0" smtClean="0">
                  <a:latin typeface="仿宋" panose="02010609060101010101" pitchFamily="49" charset="-122"/>
                  <a:ea typeface="仿宋" panose="02010609060101010101" pitchFamily="49" charset="-122"/>
                </a:rPr>
                <a:t>向</a:t>
              </a:r>
              <a:r>
                <a:rPr lang="zh-CN" altLang="en-US" dirty="0" smtClean="0">
                  <a:latin typeface="仿宋" panose="02010609060101010101" pitchFamily="49" charset="-122"/>
                  <a:ea typeface="仿宋" panose="02010609060101010101" pitchFamily="49" charset="-122"/>
                </a:rPr>
                <a:t>中心实验室提出维修申请</a:t>
              </a:r>
              <a:endParaRPr lang="en-US" altLang="zh-CN" dirty="0" smtClean="0">
                <a:latin typeface="仿宋" panose="02010609060101010101" pitchFamily="49" charset="-122"/>
                <a:ea typeface="仿宋" panose="02010609060101010101" pitchFamily="49" charset="-122"/>
              </a:endParaRPr>
            </a:p>
          </p:txBody>
        </p:sp>
        <p:sp>
          <p:nvSpPr>
            <p:cNvPr id="7" name="文本框 6"/>
            <p:cNvSpPr txBox="1"/>
            <p:nvPr/>
          </p:nvSpPr>
          <p:spPr>
            <a:xfrm>
              <a:off x="4518842" y="3426538"/>
              <a:ext cx="2681513" cy="369332"/>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zh-CN" altLang="en-US" dirty="0" smtClean="0">
                  <a:latin typeface="仿宋" panose="02010609060101010101" pitchFamily="49" charset="-122"/>
                  <a:ea typeface="仿宋" panose="02010609060101010101" pitchFamily="49" charset="-122"/>
                </a:rPr>
                <a:t>报主管财务副院长审批</a:t>
              </a:r>
              <a:endParaRPr lang="zh-CN" altLang="en-US" dirty="0">
                <a:latin typeface="仿宋" panose="02010609060101010101" pitchFamily="49" charset="-122"/>
                <a:ea typeface="仿宋" panose="02010609060101010101" pitchFamily="49" charset="-122"/>
              </a:endParaRPr>
            </a:p>
          </p:txBody>
        </p:sp>
        <p:sp>
          <p:nvSpPr>
            <p:cNvPr id="9" name="文本框 8"/>
            <p:cNvSpPr txBox="1"/>
            <p:nvPr/>
          </p:nvSpPr>
          <p:spPr>
            <a:xfrm>
              <a:off x="4408373" y="4189465"/>
              <a:ext cx="2902447" cy="369332"/>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zh-CN" altLang="en-US" dirty="0" smtClean="0">
                  <a:latin typeface="仿宋" panose="02010609060101010101" pitchFamily="49" charset="-122"/>
                  <a:ea typeface="仿宋" panose="02010609060101010101" pitchFamily="49" charset="-122"/>
                </a:rPr>
                <a:t>仪器设备负责人联系维修</a:t>
              </a:r>
              <a:endParaRPr lang="zh-CN" altLang="en-US" dirty="0">
                <a:latin typeface="仿宋" panose="02010609060101010101" pitchFamily="49" charset="-122"/>
                <a:ea typeface="仿宋" panose="02010609060101010101" pitchFamily="49" charset="-122"/>
              </a:endParaRPr>
            </a:p>
          </p:txBody>
        </p:sp>
        <p:sp>
          <p:nvSpPr>
            <p:cNvPr id="12" name="矩形 11"/>
            <p:cNvSpPr/>
            <p:nvPr/>
          </p:nvSpPr>
          <p:spPr>
            <a:xfrm>
              <a:off x="3343526" y="1900684"/>
              <a:ext cx="5032147" cy="369332"/>
            </a:xfrm>
            <a:prstGeom prst="rect">
              <a:avLst/>
            </a:prstGeom>
            <a:ln>
              <a:solidFill>
                <a:schemeClr val="tx1"/>
              </a:solidFill>
            </a:ln>
          </p:spPr>
          <p:txBody>
            <a:bodyPr wrap="none">
              <a:spAutoFit/>
            </a:bodyPr>
            <a:lstStyle/>
            <a:p>
              <a:pPr algn="ctr"/>
              <a:r>
                <a:rPr lang="zh-CN" altLang="en-US" dirty="0" smtClean="0">
                  <a:latin typeface="仿宋" panose="02010609060101010101" pitchFamily="49" charset="-122"/>
                  <a:ea typeface="仿宋" panose="02010609060101010101" pitchFamily="49" charset="-122"/>
                </a:rPr>
                <a:t>本科教学实验室仪器设备使用或检查时发现故障</a:t>
              </a:r>
              <a:endParaRPr lang="zh-CN" altLang="en-US" dirty="0">
                <a:latin typeface="仿宋" panose="02010609060101010101" pitchFamily="49" charset="-122"/>
                <a:ea typeface="仿宋" panose="02010609060101010101" pitchFamily="49" charset="-122"/>
              </a:endParaRPr>
            </a:p>
          </p:txBody>
        </p:sp>
        <p:sp>
          <p:nvSpPr>
            <p:cNvPr id="13" name="文本框 12"/>
            <p:cNvSpPr txBox="1"/>
            <p:nvPr/>
          </p:nvSpPr>
          <p:spPr>
            <a:xfrm>
              <a:off x="4394393" y="4952392"/>
              <a:ext cx="2902447" cy="646331"/>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zh-CN" altLang="en-US" dirty="0" smtClean="0">
                  <a:latin typeface="仿宋" panose="02010609060101010101" pitchFamily="49" charset="-122"/>
                  <a:ea typeface="仿宋" panose="02010609060101010101" pitchFamily="49" charset="-122"/>
                </a:rPr>
                <a:t>经主管财务副院长审核、签字后报销</a:t>
              </a:r>
              <a:endParaRPr lang="zh-CN" altLang="en-US" dirty="0">
                <a:latin typeface="仿宋" panose="02010609060101010101" pitchFamily="49" charset="-122"/>
                <a:ea typeface="仿宋" panose="02010609060101010101" pitchFamily="49" charset="-122"/>
              </a:endParaRPr>
            </a:p>
          </p:txBody>
        </p:sp>
        <p:sp>
          <p:nvSpPr>
            <p:cNvPr id="15" name="下箭头 14"/>
            <p:cNvSpPr/>
            <p:nvPr/>
          </p:nvSpPr>
          <p:spPr>
            <a:xfrm>
              <a:off x="5756358" y="2316481"/>
              <a:ext cx="206485" cy="287383"/>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下箭头 15"/>
            <p:cNvSpPr/>
            <p:nvPr/>
          </p:nvSpPr>
          <p:spPr>
            <a:xfrm>
              <a:off x="5756358" y="3110244"/>
              <a:ext cx="206485" cy="287383"/>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下箭头 16"/>
            <p:cNvSpPr/>
            <p:nvPr/>
          </p:nvSpPr>
          <p:spPr>
            <a:xfrm>
              <a:off x="5756358" y="3848976"/>
              <a:ext cx="206485" cy="287383"/>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下箭头 17"/>
            <p:cNvSpPr/>
            <p:nvPr/>
          </p:nvSpPr>
          <p:spPr>
            <a:xfrm>
              <a:off x="5756353" y="4611903"/>
              <a:ext cx="206485" cy="287383"/>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0" name="组合 29"/>
          <p:cNvGrpSpPr/>
          <p:nvPr/>
        </p:nvGrpSpPr>
        <p:grpSpPr>
          <a:xfrm>
            <a:off x="6832802" y="836565"/>
            <a:ext cx="4197991" cy="4882167"/>
            <a:chOff x="4015234" y="1232742"/>
            <a:chExt cx="3660764" cy="4309924"/>
          </a:xfrm>
        </p:grpSpPr>
        <p:sp>
          <p:nvSpPr>
            <p:cNvPr id="31" name="文本框 30"/>
            <p:cNvSpPr txBox="1"/>
            <p:nvPr/>
          </p:nvSpPr>
          <p:spPr>
            <a:xfrm>
              <a:off x="4342945" y="1232742"/>
              <a:ext cx="2954655" cy="369332"/>
            </a:xfrm>
            <a:prstGeom prst="rect">
              <a:avLst/>
            </a:prstGeom>
            <a:noFill/>
          </p:spPr>
          <p:txBody>
            <a:bodyPr wrap="none" rtlCol="0">
              <a:spAutoFit/>
            </a:bodyPr>
            <a:lstStyle/>
            <a:p>
              <a:pPr algn="ctr"/>
              <a:r>
                <a:rPr lang="zh-CN" altLang="en-US" dirty="0" smtClean="0">
                  <a:latin typeface="黑体" panose="02010609060101010101" pitchFamily="49" charset="-122"/>
                  <a:ea typeface="黑体" panose="02010609060101010101" pitchFamily="49" charset="-122"/>
                </a:rPr>
                <a:t>实验室危险废弃物移交流程</a:t>
              </a:r>
              <a:endParaRPr lang="zh-CN" altLang="en-US" dirty="0">
                <a:latin typeface="黑体" panose="02010609060101010101" pitchFamily="49" charset="-122"/>
                <a:ea typeface="黑体" panose="02010609060101010101" pitchFamily="49" charset="-122"/>
              </a:endParaRPr>
            </a:p>
          </p:txBody>
        </p:sp>
        <p:sp>
          <p:nvSpPr>
            <p:cNvPr id="32" name="文本框 31"/>
            <p:cNvSpPr txBox="1"/>
            <p:nvPr/>
          </p:nvSpPr>
          <p:spPr>
            <a:xfrm>
              <a:off x="4236621" y="2597496"/>
              <a:ext cx="3074199" cy="326042"/>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zh-CN" altLang="en-US" dirty="0" smtClean="0">
                  <a:latin typeface="仿宋" panose="02010609060101010101" pitchFamily="49" charset="-122"/>
                  <a:ea typeface="仿宋" panose="02010609060101010101" pitchFamily="49" charset="-122"/>
                </a:rPr>
                <a:t>中心实验室汇总后进行移交预约</a:t>
              </a:r>
              <a:endParaRPr lang="en-US" altLang="zh-CN" dirty="0" smtClean="0">
                <a:latin typeface="仿宋" panose="02010609060101010101" pitchFamily="49" charset="-122"/>
                <a:ea typeface="仿宋" panose="02010609060101010101" pitchFamily="49" charset="-122"/>
              </a:endParaRPr>
            </a:p>
          </p:txBody>
        </p:sp>
        <p:sp>
          <p:nvSpPr>
            <p:cNvPr id="33" name="文本框 32"/>
            <p:cNvSpPr txBox="1"/>
            <p:nvPr/>
          </p:nvSpPr>
          <p:spPr>
            <a:xfrm>
              <a:off x="4320160" y="3346411"/>
              <a:ext cx="3074199" cy="326042"/>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zh-CN" altLang="en-US" dirty="0" smtClean="0">
                  <a:latin typeface="仿宋" panose="02010609060101010101" pitchFamily="49" charset="-122"/>
                  <a:ea typeface="仿宋" panose="02010609060101010101" pitchFamily="49" charset="-122"/>
                </a:rPr>
                <a:t>实验室与设备管理办公室审批</a:t>
              </a:r>
              <a:endParaRPr lang="zh-CN" altLang="en-US" dirty="0">
                <a:latin typeface="仿宋" panose="02010609060101010101" pitchFamily="49" charset="-122"/>
                <a:ea typeface="仿宋" panose="02010609060101010101" pitchFamily="49" charset="-122"/>
              </a:endParaRPr>
            </a:p>
          </p:txBody>
        </p:sp>
        <p:sp>
          <p:nvSpPr>
            <p:cNvPr id="34" name="文本框 33"/>
            <p:cNvSpPr txBox="1"/>
            <p:nvPr/>
          </p:nvSpPr>
          <p:spPr>
            <a:xfrm>
              <a:off x="4342945" y="4046381"/>
              <a:ext cx="3074199" cy="570574"/>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zh-CN" altLang="en-US" dirty="0" smtClean="0">
                  <a:latin typeface="仿宋" panose="02010609060101010101" pitchFamily="49" charset="-122"/>
                  <a:ea typeface="仿宋" panose="02010609060101010101" pitchFamily="49" charset="-122"/>
                </a:rPr>
                <a:t>打印审批后的移交单，院移交负责人签字、盖章</a:t>
              </a:r>
              <a:endParaRPr lang="en-US" altLang="zh-CN" dirty="0" smtClean="0">
                <a:latin typeface="仿宋" panose="02010609060101010101" pitchFamily="49" charset="-122"/>
                <a:ea typeface="仿宋" panose="02010609060101010101" pitchFamily="49" charset="-122"/>
              </a:endParaRPr>
            </a:p>
          </p:txBody>
        </p:sp>
        <p:sp>
          <p:nvSpPr>
            <p:cNvPr id="35" name="矩形 34"/>
            <p:cNvSpPr/>
            <p:nvPr/>
          </p:nvSpPr>
          <p:spPr>
            <a:xfrm>
              <a:off x="4015234" y="1895472"/>
              <a:ext cx="3660764" cy="326042"/>
            </a:xfrm>
            <a:prstGeom prst="rect">
              <a:avLst/>
            </a:prstGeom>
            <a:ln>
              <a:solidFill>
                <a:schemeClr val="tx1"/>
              </a:solidFill>
            </a:ln>
          </p:spPr>
          <p:txBody>
            <a:bodyPr wrap="square">
              <a:spAutoFit/>
            </a:bodyPr>
            <a:lstStyle/>
            <a:p>
              <a:pPr algn="ctr"/>
              <a:r>
                <a:rPr lang="zh-CN" altLang="en-US" dirty="0" smtClean="0">
                  <a:latin typeface="仿宋" panose="02010609060101010101" pitchFamily="49" charset="-122"/>
                  <a:ea typeface="仿宋" panose="02010609060101010101" pitchFamily="49" charset="-122"/>
                </a:rPr>
                <a:t>各实验室根据移交通知报送废弃物信息</a:t>
              </a:r>
              <a:endParaRPr lang="zh-CN" altLang="en-US" dirty="0">
                <a:latin typeface="仿宋" panose="02010609060101010101" pitchFamily="49" charset="-122"/>
                <a:ea typeface="仿宋" panose="02010609060101010101" pitchFamily="49" charset="-122"/>
              </a:endParaRPr>
            </a:p>
          </p:txBody>
        </p:sp>
        <p:sp>
          <p:nvSpPr>
            <p:cNvPr id="36" name="文本框 35"/>
            <p:cNvSpPr txBox="1"/>
            <p:nvPr/>
          </p:nvSpPr>
          <p:spPr>
            <a:xfrm>
              <a:off x="4170930" y="4972092"/>
              <a:ext cx="3407718" cy="570574"/>
            </a:xfrm>
            <a:prstGeom prst="rect">
              <a:avLst/>
            </a:prstGeom>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zh-CN" altLang="en-US" dirty="0" smtClean="0">
                  <a:latin typeface="仿宋" panose="02010609060101010101" pitchFamily="49" charset="-122"/>
                  <a:ea typeface="仿宋" panose="02010609060101010101" pitchFamily="49" charset="-122"/>
                </a:rPr>
                <a:t>各实验室移交负责人按通知时间到学校实验室危险废物暂存点现场移交</a:t>
              </a:r>
              <a:endParaRPr lang="zh-CN" altLang="en-US" dirty="0">
                <a:latin typeface="仿宋" panose="02010609060101010101" pitchFamily="49" charset="-122"/>
                <a:ea typeface="仿宋" panose="02010609060101010101" pitchFamily="49" charset="-122"/>
              </a:endParaRPr>
            </a:p>
          </p:txBody>
        </p:sp>
        <p:sp>
          <p:nvSpPr>
            <p:cNvPr id="37" name="下箭头 36"/>
            <p:cNvSpPr/>
            <p:nvPr/>
          </p:nvSpPr>
          <p:spPr>
            <a:xfrm>
              <a:off x="5756358" y="2316481"/>
              <a:ext cx="206485" cy="287383"/>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下箭头 37"/>
            <p:cNvSpPr/>
            <p:nvPr/>
          </p:nvSpPr>
          <p:spPr>
            <a:xfrm>
              <a:off x="5756353" y="2996377"/>
              <a:ext cx="206485" cy="287383"/>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下箭头 38"/>
            <p:cNvSpPr/>
            <p:nvPr/>
          </p:nvSpPr>
          <p:spPr>
            <a:xfrm>
              <a:off x="5771547" y="3725964"/>
              <a:ext cx="206485" cy="287383"/>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下箭头 39"/>
            <p:cNvSpPr/>
            <p:nvPr/>
          </p:nvSpPr>
          <p:spPr>
            <a:xfrm>
              <a:off x="5771547" y="4648570"/>
              <a:ext cx="206485" cy="287383"/>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305433446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99</Words>
  <Application>Microsoft Office PowerPoint</Application>
  <PresentationFormat>宽屏</PresentationFormat>
  <Paragraphs>12</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仿宋</vt:lpstr>
      <vt:lpstr>黑体</vt:lpstr>
      <vt:lpstr>宋体</vt:lpstr>
      <vt:lpstr>Arial</vt:lpstr>
      <vt:lpstr>Calibri</vt:lpstr>
      <vt:lpstr>Calibri Light</vt:lpstr>
      <vt:lpstr>Office 主题</vt:lpstr>
      <vt:lpstr>PowerPoint 演示文稿</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PC</cp:lastModifiedBy>
  <cp:revision>7</cp:revision>
  <dcterms:created xsi:type="dcterms:W3CDTF">2021-07-29T02:50:57Z</dcterms:created>
  <dcterms:modified xsi:type="dcterms:W3CDTF">2021-07-29T03:54:29Z</dcterms:modified>
</cp:coreProperties>
</file>